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sldIdLst>
    <p:sldId id="328" r:id="rId2"/>
    <p:sldId id="278" r:id="rId3"/>
    <p:sldId id="329" r:id="rId4"/>
    <p:sldId id="331" r:id="rId5"/>
    <p:sldId id="330" r:id="rId6"/>
    <p:sldId id="276" r:id="rId7"/>
    <p:sldId id="262" r:id="rId8"/>
    <p:sldId id="307" r:id="rId9"/>
    <p:sldId id="289" r:id="rId10"/>
    <p:sldId id="310" r:id="rId11"/>
    <p:sldId id="332" r:id="rId12"/>
    <p:sldId id="312" r:id="rId13"/>
    <p:sldId id="263" r:id="rId14"/>
    <p:sldId id="264" r:id="rId15"/>
    <p:sldId id="279" r:id="rId16"/>
    <p:sldId id="280" r:id="rId17"/>
    <p:sldId id="304" r:id="rId18"/>
    <p:sldId id="292" r:id="rId19"/>
    <p:sldId id="334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B23"/>
    <a:srgbClr val="32E472"/>
    <a:srgbClr val="DF2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8" autoAdjust="0"/>
  </p:normalViewPr>
  <p:slideViewPr>
    <p:cSldViewPr>
      <p:cViewPr varScale="1">
        <p:scale>
          <a:sx n="78" d="100"/>
          <a:sy n="78" d="100"/>
        </p:scale>
        <p:origin x="-145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72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61120-38B9-4FDF-B13C-808CC0D6A27C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5A2F-E0FF-4195-ACD8-14FB264F6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5A2F-E0FF-4195-ACD8-14FB264F6E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2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5A2F-E0FF-4195-ACD8-14FB264F6E7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4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73993-8567-450F-B959-6EAD596E30A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9F9883-7451-40AA-9336-810A777494B7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A5D41D-5860-419C-B7BC-58085AA4E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2.wav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7.jpeg"/><Relationship Id="rId4" Type="http://schemas.openxmlformats.org/officeDocument/2006/relationships/audio" Target="../media/media2.wav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Овал 104"/>
          <p:cNvSpPr/>
          <p:nvPr/>
        </p:nvSpPr>
        <p:spPr>
          <a:xfrm>
            <a:off x="321454" y="161923"/>
            <a:ext cx="8286808" cy="571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10800000">
            <a:off x="5715008" y="4714884"/>
            <a:ext cx="3857652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91090" y="892951"/>
            <a:ext cx="7072362" cy="57864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rot="10800000" flipV="1">
            <a:off x="5572132" y="2214554"/>
            <a:ext cx="3929090" cy="14287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0800000">
            <a:off x="5715008" y="4714884"/>
            <a:ext cx="3714808" cy="242894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C:\Users\user\Desktop\моя работа\DSC07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451071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4" name="Прямая со стрелкой 43"/>
          <p:cNvCxnSpPr/>
          <p:nvPr/>
        </p:nvCxnSpPr>
        <p:spPr>
          <a:xfrm>
            <a:off x="1785918" y="3286124"/>
            <a:ext cx="6500826" cy="21431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2143108" y="3143248"/>
            <a:ext cx="5715040" cy="407196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>
            <a:off x="5857884" y="4286256"/>
            <a:ext cx="3643338" cy="142876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4786314" y="3714752"/>
            <a:ext cx="4714908" cy="7143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 flipV="1">
            <a:off x="5000628" y="1857364"/>
            <a:ext cx="4572032" cy="1643074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 flipV="1">
            <a:off x="4429124" y="-142900"/>
            <a:ext cx="2857520" cy="207170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 flipV="1">
            <a:off x="5500694" y="-142900"/>
            <a:ext cx="4000528" cy="364333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02694" y="1196574"/>
            <a:ext cx="7524328" cy="517923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214942" y="4919209"/>
            <a:ext cx="1785950" cy="17145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86060" y="5231934"/>
            <a:ext cx="1785950" cy="15716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159004" y="157087"/>
            <a:ext cx="1785950" cy="15716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021886" y="75591"/>
            <a:ext cx="1785950" cy="15716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98965" y="942917"/>
            <a:ext cx="1785950" cy="15716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67568" y="4071929"/>
            <a:ext cx="1785950" cy="15716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005676" y="2481230"/>
            <a:ext cx="1857388" cy="15716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114754" y="111334"/>
            <a:ext cx="1714512" cy="150017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868000" y="978660"/>
            <a:ext cx="1714512" cy="15001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6925553" y="2481230"/>
            <a:ext cx="1643106" cy="15001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822297" y="4107672"/>
            <a:ext cx="1714512" cy="15001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286380" y="5026378"/>
            <a:ext cx="1714512" cy="15001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3164630" y="5231934"/>
            <a:ext cx="1714512" cy="15001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2214546" y="192830"/>
            <a:ext cx="1714512" cy="15001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Picture 4" descr="I:\DCIM\101MSDCF\DSC07700.JPG"/>
          <p:cNvPicPr>
            <a:picLocks noChangeAspect="1" noChangeArrowheads="1"/>
          </p:cNvPicPr>
          <p:nvPr/>
        </p:nvPicPr>
        <p:blipFill>
          <a:blip r:embed="rId4" cstate="print"/>
          <a:srcRect l="13685" r="12606"/>
          <a:stretch>
            <a:fillRect/>
          </a:stretch>
        </p:blipFill>
        <p:spPr bwMode="auto">
          <a:xfrm>
            <a:off x="3338374" y="5395271"/>
            <a:ext cx="1493097" cy="131987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" name="Прямоугольник 91"/>
          <p:cNvSpPr/>
          <p:nvPr/>
        </p:nvSpPr>
        <p:spPr>
          <a:xfrm>
            <a:off x="1475656" y="2214553"/>
            <a:ext cx="5400978" cy="2811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Тема:  Построение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ДОУ развивающей предметно-пространственной среды в условиях инклюзивного образования.</a:t>
            </a:r>
            <a:endParaRPr lang="ru-RU" sz="12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6" name="Picture 2" descr="C:\Users\user\Desktop\моя работа\DSCF2162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 l="13937" t="11769" r="20301" b="15045"/>
          <a:stretch>
            <a:fillRect/>
          </a:stretch>
        </p:blipFill>
        <p:spPr>
          <a:xfrm>
            <a:off x="6998550" y="4218577"/>
            <a:ext cx="1428761" cy="127836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0" name="Picture 2" descr="C:\Users\user\Desktop\призентация\DSC07384.jpg"/>
          <p:cNvPicPr>
            <a:picLocks noChangeAspect="1" noChangeArrowheads="1"/>
          </p:cNvPicPr>
          <p:nvPr/>
        </p:nvPicPr>
        <p:blipFill>
          <a:blip r:embed="rId6" cstate="print"/>
          <a:srcRect l="625" t="4221"/>
          <a:stretch>
            <a:fillRect/>
          </a:stretch>
        </p:blipFill>
        <p:spPr bwMode="auto">
          <a:xfrm>
            <a:off x="7092349" y="2643182"/>
            <a:ext cx="1428759" cy="114300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1" name="Прямоугольник 120"/>
          <p:cNvSpPr/>
          <p:nvPr/>
        </p:nvSpPr>
        <p:spPr>
          <a:xfrm>
            <a:off x="773623" y="5788843"/>
            <a:ext cx="1785950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Горбенко Н.А.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Содержимое 3" descr="DSC078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1858" y="257587"/>
            <a:ext cx="1951496" cy="1389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Рисунок 46" descr="DSC0087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3541" y="5064458"/>
            <a:ext cx="1785918" cy="1448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Новая папка  20\здоровье\шнуровк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68" y="140741"/>
            <a:ext cx="1914914" cy="14288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  20\здоровье\спортив уголок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82" y="1043550"/>
            <a:ext cx="1950504" cy="1370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я работа\DSC07248.jpg"/>
          <p:cNvPicPr>
            <a:picLocks noChangeAspect="1" noChangeArrowheads="1"/>
          </p:cNvPicPr>
          <p:nvPr/>
        </p:nvPicPr>
        <p:blipFill>
          <a:blip r:embed="rId2" cstate="print"/>
          <a:srcRect l="12608" b="3801"/>
          <a:stretch>
            <a:fillRect/>
          </a:stretch>
        </p:blipFill>
        <p:spPr bwMode="auto">
          <a:xfrm>
            <a:off x="519783" y="3933056"/>
            <a:ext cx="2760735" cy="2673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user\Desktop\моя работа\DSC07700.jpg"/>
          <p:cNvPicPr>
            <a:picLocks noChangeAspect="1" noChangeArrowheads="1"/>
          </p:cNvPicPr>
          <p:nvPr/>
        </p:nvPicPr>
        <p:blipFill>
          <a:blip r:embed="rId3" cstate="print"/>
          <a:srcRect l="14563" t="2721" r="12988"/>
          <a:stretch>
            <a:fillRect/>
          </a:stretch>
        </p:blipFill>
        <p:spPr bwMode="auto">
          <a:xfrm>
            <a:off x="5353550" y="4005064"/>
            <a:ext cx="3266342" cy="2536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803153" y="188640"/>
            <a:ext cx="7586483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2.1«. Профилактика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нарушений мелкой моторики, развитие тактильного восприятия, активизация кровообращения, развитие силовых качеств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39" y="1279792"/>
            <a:ext cx="3174363" cy="2138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3284984"/>
            <a:ext cx="8856984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Ладошки  на стене                                                   Браслеты  усиливающие  нагрузку</a:t>
            </a:r>
          </a:p>
        </p:txBody>
      </p:sp>
      <p:pic>
        <p:nvPicPr>
          <p:cNvPr id="12" name="Рисунок 11" descr="DSC0080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783" y="1279792"/>
            <a:ext cx="3024336" cy="2005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707904" y="4794306"/>
            <a:ext cx="1398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Динамометр « Силачи»  </a:t>
            </a:r>
          </a:p>
        </p:txBody>
      </p:sp>
    </p:spTree>
    <p:extLst>
      <p:ext uri="{BB962C8B-B14F-4D97-AF65-F5344CB8AC3E}">
        <p14:creationId xmlns:p14="http://schemas.microsoft.com/office/powerpoint/2010/main" val="36594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76" y="3212976"/>
            <a:ext cx="7280192" cy="64807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Колючие  мячики                                        Шнуровки  , орешки,  </a:t>
            </a:r>
            <a:b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/>
              <a:t>    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5" y="533276"/>
            <a:ext cx="3859769" cy="2371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6" y="4149080"/>
            <a:ext cx="3564831" cy="2162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3277"/>
            <a:ext cx="3528392" cy="2371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912175" y="3676382"/>
            <a:ext cx="3431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змейки  из  бутылочных  крышек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3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7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488" y="4571388"/>
            <a:ext cx="1728193" cy="1935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008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02528"/>
            <a:ext cx="302433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DSC00801"/>
          <p:cNvPicPr/>
          <p:nvPr/>
        </p:nvPicPr>
        <p:blipFill>
          <a:blip r:embed="rId4" cstate="print"/>
          <a:srcRect l="23670" r="22935"/>
          <a:stretch>
            <a:fillRect/>
          </a:stretch>
        </p:blipFill>
        <p:spPr bwMode="auto">
          <a:xfrm>
            <a:off x="7092280" y="4571389"/>
            <a:ext cx="1747192" cy="1935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207766" y="980728"/>
            <a:ext cx="5084314" cy="72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Следы  трафареты-укрепление  свода  стопы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Профилактика  и  коррекция косолапости         </a:t>
            </a:r>
            <a:endParaRPr lang="ru-RU" sz="1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40869"/>
            <a:ext cx="1667776" cy="2062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38" name="Picture 2" descr="F:\Новая папка  20\здоровье\след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4" y="4475329"/>
            <a:ext cx="1800200" cy="2127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5536" y="1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Упражнения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для нижних конечностей…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869450"/>
            <a:ext cx="83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Следки  с  пуговицами  ,                   тапочки  с  сюрпризом  ,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16571" y="760348"/>
            <a:ext cx="3644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Различные  виды  коррекционных  дорожек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360722"/>
            <a:ext cx="1747192" cy="1212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Объект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71" y="1421195"/>
            <a:ext cx="1185120" cy="2106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6587551" y="3939115"/>
            <a:ext cx="216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дорожка  ориентир</a:t>
            </a:r>
            <a:endParaRPr lang="ru-RU" dirty="0"/>
          </a:p>
        </p:txBody>
      </p:sp>
      <p:pic>
        <p:nvPicPr>
          <p:cNvPr id="1026" name="Picture 2" descr="D:\мама рабочий стол\фотографии\здоровье\дорожки  трохименк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43" y="1500281"/>
            <a:ext cx="1949273" cy="1096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0"/>
            <a:ext cx="8784976" cy="7857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Укрепление вестибулярного аппарата и развитие нижних конечностей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000108"/>
            <a:ext cx="9144000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 координации движений нижних конечностей, укрепление мышц тазобедренных суставов, брюшного пресса, мышечного корсета спины</a:t>
            </a:r>
          </a:p>
        </p:txBody>
      </p:sp>
      <p:pic>
        <p:nvPicPr>
          <p:cNvPr id="6" name="Содержимое 3" descr="DSC0787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928802"/>
            <a:ext cx="4179123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643438" y="5072074"/>
            <a:ext cx="4143372" cy="13573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Упражнения для формирования свода стопы,  профилактики плоскостопия, укрепление мышечного корсета спины</a:t>
            </a:r>
          </a:p>
        </p:txBody>
      </p:sp>
      <p:pic>
        <p:nvPicPr>
          <p:cNvPr id="8" name="Содержимое 3" descr="DSC07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952615"/>
            <a:ext cx="407196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5072074"/>
            <a:ext cx="4214842" cy="13573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Формирования устойчивого равновесия, укрепление мышц брюшного пресса 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упражнения для старшей возрастной группы )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20428" y="260648"/>
            <a:ext cx="8784976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Формирование устойчивого равновесия, центра опоры всего туловища, чувства ритма двигательных функций нижних конечностей во время выполнения движений на черепахе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11942" r="10658" b="11289"/>
          <a:stretch>
            <a:fillRect/>
          </a:stretch>
        </p:blipFill>
        <p:spPr>
          <a:xfrm>
            <a:off x="214282" y="1928802"/>
            <a:ext cx="1857388" cy="3214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3" descr="DSC07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428736"/>
            <a:ext cx="2883730" cy="19224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2214546" y="3571876"/>
            <a:ext cx="2571768" cy="1143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циклического  характера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вело-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шагометре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07879.JPG"/>
          <p:cNvPicPr>
            <a:picLocks noChangeAspect="1"/>
          </p:cNvPicPr>
          <p:nvPr/>
        </p:nvPicPr>
        <p:blipFill>
          <a:blip r:embed="rId4" cstate="print"/>
          <a:srcRect l="9302" r="20930"/>
          <a:stretch>
            <a:fillRect/>
          </a:stretch>
        </p:blipFill>
        <p:spPr>
          <a:xfrm>
            <a:off x="1643042" y="4857760"/>
            <a:ext cx="1340745" cy="17876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Содержимое 6" descr="DSC078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571612"/>
            <a:ext cx="2625113" cy="3373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DSC078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2786058"/>
            <a:ext cx="2113531" cy="2947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500398" y="5921896"/>
            <a:ext cx="5643602" cy="936104"/>
          </a:xfrm>
          <a:solidFill>
            <a:schemeClr val="accent3">
              <a:lumMod val="20000"/>
              <a:lumOff val="80000"/>
            </a:schemeClr>
          </a:solidFill>
          <a:ln w="76200">
            <a:noFill/>
          </a:ln>
          <a:scene3d>
            <a:camera prst="orthographicFront">
              <a:rot lat="0" lon="0" rev="0"/>
            </a:camera>
            <a:lightRig rig="balanced" dir="tr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Формирование движений циклического характера.</a:t>
            </a:r>
            <a:b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Укрепление тазобедренных суставов, профилактика плоскостопия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3545" y="1916832"/>
            <a:ext cx="3461891" cy="4456692"/>
          </a:xfrm>
          <a:prstGeom prst="roundRect">
            <a:avLst>
              <a:gd name="adj" fmla="val 304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Цель: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Профилактика нарушений остроты зрений, гимнастика для мышц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глазо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-двигателей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, развитие зрительно- моторной координации: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1.Учить выполнять точные, координированные движения;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2.Следить глазами  за движением указки в разных направлениях как в индивидуальной работе, так и в групповой. </a:t>
            </a:r>
          </a:p>
        </p:txBody>
      </p:sp>
      <p:pic>
        <p:nvPicPr>
          <p:cNvPr id="6" name="Picture 6" descr="DSC06972"/>
          <p:cNvPicPr>
            <a:picLocks noChangeAspect="1" noChangeArrowheads="1"/>
          </p:cNvPicPr>
          <p:nvPr/>
        </p:nvPicPr>
        <p:blipFill>
          <a:blip r:embed="rId2" cstate="print"/>
          <a:srcRect l="28383"/>
          <a:stretch>
            <a:fillRect/>
          </a:stretch>
        </p:blipFill>
        <p:spPr bwMode="auto">
          <a:xfrm>
            <a:off x="2483768" y="1660750"/>
            <a:ext cx="2993717" cy="2121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5" descr="DSC06970"/>
          <p:cNvPicPr>
            <a:picLocks noChangeAspect="1" noChangeArrowheads="1"/>
          </p:cNvPicPr>
          <p:nvPr/>
        </p:nvPicPr>
        <p:blipFill>
          <a:blip r:embed="rId3" cstate="print"/>
          <a:srcRect l="28294"/>
          <a:stretch>
            <a:fillRect/>
          </a:stretch>
        </p:blipFill>
        <p:spPr bwMode="auto">
          <a:xfrm>
            <a:off x="274513" y="3428570"/>
            <a:ext cx="2555776" cy="2163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06999.JPG"/>
          <p:cNvPicPr/>
          <p:nvPr/>
        </p:nvPicPr>
        <p:blipFill>
          <a:blip r:embed="rId4" cstate="print"/>
          <a:srcRect l="6564" r="6519" b="10962"/>
          <a:stretch>
            <a:fillRect/>
          </a:stretch>
        </p:blipFill>
        <p:spPr>
          <a:xfrm>
            <a:off x="2555776" y="4510185"/>
            <a:ext cx="2942297" cy="20223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260648"/>
            <a:ext cx="8640762" cy="12234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нарушений зрительного восприятия </a:t>
            </a:r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мышц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глазо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двигателей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дошкольника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3960512"/>
            <a:ext cx="216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Указка-  карандаш</a:t>
            </a:r>
          </a:p>
        </p:txBody>
      </p:sp>
    </p:spTree>
    <p:extLst>
      <p:ext uri="{BB962C8B-B14F-4D97-AF65-F5344CB8AC3E}">
        <p14:creationId xmlns:p14="http://schemas.microsoft.com/office/powerpoint/2010/main" val="985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Волшебный мир в твоих глазах\Фото зрения\DSC069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8260" r="9546" b="14086"/>
          <a:stretch>
            <a:fillRect/>
          </a:stretch>
        </p:blipFill>
        <p:spPr>
          <a:xfrm>
            <a:off x="639531" y="1144961"/>
            <a:ext cx="3203396" cy="2232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0870"/>
          <p:cNvPicPr/>
          <p:nvPr/>
        </p:nvPicPr>
        <p:blipFill>
          <a:blip r:embed="rId3" cstate="print"/>
          <a:srcRect b="-774"/>
          <a:stretch>
            <a:fillRect/>
          </a:stretch>
        </p:blipFill>
        <p:spPr bwMode="auto">
          <a:xfrm>
            <a:off x="3923928" y="4653136"/>
            <a:ext cx="1719315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06998.JPG"/>
          <p:cNvPicPr/>
          <p:nvPr/>
        </p:nvPicPr>
        <p:blipFill>
          <a:blip r:embed="rId4" cstate="print"/>
          <a:srcRect l="21832" t="-1792" r="17308" b="25215"/>
          <a:stretch>
            <a:fillRect/>
          </a:stretch>
        </p:blipFill>
        <p:spPr>
          <a:xfrm>
            <a:off x="683568" y="3933056"/>
            <a:ext cx="2736304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SC069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7666" y="5025259"/>
            <a:ext cx="2310960" cy="1249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52739" y="177297"/>
            <a:ext cx="8640762" cy="7314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Веселый фонарик – огонек и указка карандаш помогают  выполнять гимнастику для лаз и  упражнения для мышц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глазо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-двигателей 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0086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144961"/>
            <a:ext cx="3086860" cy="2232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05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SC03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1937" y="4328292"/>
            <a:ext cx="2436810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1357298"/>
            <a:ext cx="8929718" cy="785818"/>
          </a:xfrm>
          <a:prstGeom prst="roundRect">
            <a:avLst>
              <a:gd name="adj" fmla="val 1436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Задачи: Развитие интеллектуальных способностей, зрительно-моторной координации, мелкой моторики, тактильных ощущений, профилактика и коррекция нарушения кинестетического  восприятия и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стереогноза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Новая папка  20\здоровье\занятия со змейкам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276872"/>
            <a:ext cx="2710422" cy="1524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Новая папка  20\здоровье\шнуров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16" y="2780928"/>
            <a:ext cx="2824902" cy="1589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8" y="2822572"/>
            <a:ext cx="2676836" cy="1505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C:\Users\user\Desktop\фотки для выпуска\DSC080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30040" y="5013176"/>
            <a:ext cx="2661108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5853662" y="4725144"/>
            <a:ext cx="3076056" cy="19185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Игра «Завяжи бантики по схеме»</a:t>
            </a:r>
          </a:p>
          <a:p>
            <a:pPr>
              <a:defRPr/>
            </a:pP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развитие и укрепление мелкой моторики, развитие внимания, тактильного восприятия, интеллектуальных способностей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14282" y="0"/>
            <a:ext cx="8929718" cy="107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800" b="1" noProof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Игры на развитие логического мышления и профилактику нарушений мелкой моторики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116632"/>
            <a:ext cx="3571868" cy="2883740"/>
          </a:xfrm>
          <a:prstGeom prst="roundRect">
            <a:avLst>
              <a:gd name="adj" fmla="val 3449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Игра «Интересная пирамидка»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 внимания, усидчивости, зрительно-моторной координации</a:t>
            </a:r>
          </a:p>
          <a:p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Задачи: выложить кружочки (пирамидку), согласно схематическому изображению на карточке .рис.1</a:t>
            </a:r>
          </a:p>
        </p:txBody>
      </p:sp>
      <p:pic>
        <p:nvPicPr>
          <p:cNvPr id="6" name="Picture 5" descr="C:\Users\user\Desktop\фотки для выпуска\DSC0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28"/>
            <a:ext cx="2786082" cy="2545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0579" y="285728"/>
            <a:ext cx="2177649" cy="2903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073900" y="4071942"/>
            <a:ext cx="4070100" cy="2428892"/>
          </a:xfrm>
          <a:prstGeom prst="roundRect">
            <a:avLst>
              <a:gd name="adj" fmla="val 136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Выложи по контуру»</a:t>
            </a:r>
            <a:b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Развитие внимания, зрительного и тактильного восприятия, мелкой моторики.</a:t>
            </a:r>
            <a:b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Состоит из набора трафареток с нарисованными контурами предметов.  Желательно с рельефной формой, для  более эффективного фиксирования  «фишек».</a:t>
            </a:r>
          </a:p>
        </p:txBody>
      </p:sp>
      <p:pic>
        <p:nvPicPr>
          <p:cNvPr id="11" name="Picture 5" descr="F:\DCIM\101MSDCF\DSC087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 r="15422" b="14243"/>
          <a:stretch>
            <a:fillRect/>
          </a:stretch>
        </p:blipFill>
        <p:spPr bwMode="auto">
          <a:xfrm>
            <a:off x="257171" y="3000372"/>
            <a:ext cx="2100251" cy="2645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DCIM\101MSDCF\DSC087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11844" r="19896" b="10609"/>
          <a:stretch>
            <a:fillRect/>
          </a:stretch>
        </p:blipFill>
        <p:spPr bwMode="auto">
          <a:xfrm>
            <a:off x="2674062" y="4797152"/>
            <a:ext cx="2385155" cy="1703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DCIM\101MSDCF\DSC087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t="11709" r="16438" b="20962"/>
          <a:stretch>
            <a:fillRect/>
          </a:stretch>
        </p:blipFill>
        <p:spPr>
          <a:xfrm>
            <a:off x="2654968" y="3110580"/>
            <a:ext cx="2447507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136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728" y="3143248"/>
            <a:ext cx="5904656" cy="136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Взаимосвязь с  профильными специалистами и педагогами в системе инклюзивного образования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29256" y="1357298"/>
            <a:ext cx="3500462" cy="16561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 физическому воспитанию, и лечебной физкультуре, по плаванию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2996" y="1785926"/>
            <a:ext cx="3036876" cy="8161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- психоло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7584" y="5015456"/>
            <a:ext cx="3505498" cy="10748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– логопед - дефектоло</a:t>
            </a:r>
            <a:r>
              <a:rPr lang="ru-RU" b="1" dirty="0" smtClean="0">
                <a:solidFill>
                  <a:srgbClr val="002060"/>
                </a:solidFill>
              </a:rPr>
              <a:t>г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2928926" y="714356"/>
            <a:ext cx="2808312" cy="1232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697648" y="2857497"/>
            <a:ext cx="377451" cy="360039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0"/>
          </p:cNvCxnSpPr>
          <p:nvPr/>
        </p:nvCxnSpPr>
        <p:spPr>
          <a:xfrm flipH="1" flipV="1">
            <a:off x="4369371" y="2060848"/>
            <a:ext cx="11685" cy="10824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438018" y="2794039"/>
            <a:ext cx="261774" cy="42349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637060" y="4437112"/>
            <a:ext cx="338872" cy="57834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7" idx="1"/>
          </p:cNvCxnSpPr>
          <p:nvPr/>
        </p:nvCxnSpPr>
        <p:spPr>
          <a:xfrm>
            <a:off x="5357818" y="4511400"/>
            <a:ext cx="339830" cy="52685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286380" y="4857760"/>
            <a:ext cx="2808312" cy="1232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</a:t>
            </a:r>
            <a:r>
              <a:rPr lang="ru-RU" b="1" dirty="0" smtClean="0">
                <a:solidFill>
                  <a:srgbClr val="002060"/>
                </a:solidFill>
              </a:rPr>
              <a:t>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736" y="629246"/>
            <a:ext cx="8151712" cy="1200329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Предметно-развивающая среда – это совокупность условий, оказывающих прямое и косвенное влияние на всестороннее развитие ребёнка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мама рабочий стол\фотографии\здоровье\сектора  дегтярен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1977"/>
            <a:ext cx="3334663" cy="1875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ама рабочий стол\фотографии\здоровье\сектора журк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51977"/>
            <a:ext cx="3384376" cy="1875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ама рабочий стол\фотографии\здоровье\среда 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0" y="4574640"/>
            <a:ext cx="3333096" cy="1874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ама рабочий стол\фотографии\здоровье\группа Гал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11030"/>
            <a:ext cx="3312368" cy="1863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547664" y="2492896"/>
            <a:ext cx="597666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 рабочий стол\фотографии\здоровье\мелкая  моторика 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0" y="5085184"/>
            <a:ext cx="2479529" cy="1484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фотки для выпуска\DSC08095.jpg"/>
          <p:cNvPicPr>
            <a:picLocks noChangeAspect="1" noChangeArrowheads="1"/>
          </p:cNvPicPr>
          <p:nvPr/>
        </p:nvPicPr>
        <p:blipFill>
          <a:blip r:embed="rId7" cstate="print"/>
          <a:srcRect t="8696" b="17391"/>
          <a:stretch>
            <a:fillRect/>
          </a:stretch>
        </p:blipFill>
        <p:spPr bwMode="auto">
          <a:xfrm>
            <a:off x="2843808" y="2564904"/>
            <a:ext cx="3384376" cy="2211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323528" y="47667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Развивающая предметно-пространственная среда должна быть содержательно насыщенной, трансформируемой, полифункциональной, вариативной, доступной и безопасной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6" name="Picture 3" descr="F:\Новая папка  20\здоровье\спорт  угол 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3" y="2564904"/>
            <a:ext cx="1510009" cy="2131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мама рабочий стол\фотографии\здоровье\уголок  рисования  трохименк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0103"/>
            <a:ext cx="1512168" cy="218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фотки для выпуска\DSC0813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85936" y="5153934"/>
            <a:ext cx="2430480" cy="1415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5" cy="1944216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комнате выделяются следующие сектора: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развития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предметно-практической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с окружающим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социально-бытовой ориентировки 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общения и эмоционального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b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мобильности, ориентировки в пространстве</a:t>
            </a:r>
            <a:r>
              <a:rPr lang="ru-RU" sz="20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000" dirty="0" smtClean="0">
                <a:solidFill>
                  <a:srgbClr val="C00000"/>
                </a:solidFill>
                <a:effectLst/>
              </a:rPr>
            </a:br>
            <a:r>
              <a:rPr lang="ru-RU" sz="5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5400" dirty="0">
              <a:effectLst/>
            </a:endParaRPr>
          </a:p>
        </p:txBody>
      </p:sp>
      <p:pic>
        <p:nvPicPr>
          <p:cNvPr id="4" name="Picture 3" descr="C:\Users\user\Desktop\фотки для выпуска\DSC08095.jpg"/>
          <p:cNvPicPr>
            <a:picLocks noChangeAspect="1" noChangeArrowheads="1"/>
          </p:cNvPicPr>
          <p:nvPr/>
        </p:nvPicPr>
        <p:blipFill>
          <a:blip r:embed="rId2" cstate="print"/>
          <a:srcRect t="8696" b="17391"/>
          <a:stretch>
            <a:fillRect/>
          </a:stretch>
        </p:blipFill>
        <p:spPr bwMode="auto">
          <a:xfrm>
            <a:off x="6219476" y="2420888"/>
            <a:ext cx="2462564" cy="1902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D:\мама рабочий стол\фотографии\здоровье\мелкая  моторик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7" y="2348880"/>
            <a:ext cx="2376269" cy="1894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мама рабочий стол\фотографии\здоровье\авторская  рабо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36273"/>
            <a:ext cx="3029920" cy="1799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ама\фото для метод пособий\DSC0089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07268" y="4736273"/>
            <a:ext cx="3204556" cy="1799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D:\мама рабочий стол\фотографии\здоровье\уголок  рисования  трохименк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1110881" cy="1974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5904656"/>
          </a:xfrm>
          <a:ln w="190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0">
              <a:buNone/>
            </a:pP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Предметно – развивающая среда для инклюзивного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включает  в  себя: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Обязательная зона коррекции</a:t>
            </a:r>
            <a:r>
              <a:rPr lang="ru-RU" sz="1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Уголки уединения</a:t>
            </a:r>
            <a:br>
              <a:rPr lang="ru-RU" sz="1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Индивидуальное авторское пространство ребенка</a:t>
            </a:r>
            <a: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00B050"/>
                </a:solidFill>
                <a:latin typeface="Arial"/>
                <a:ea typeface="Times New Roman"/>
              </a:rPr>
              <a:t>.</a:t>
            </a:r>
            <a:br>
              <a:rPr lang="ru-RU" sz="1200" dirty="0" smtClean="0">
                <a:solidFill>
                  <a:srgbClr val="00B050"/>
                </a:solidFill>
                <a:latin typeface="Arial"/>
                <a:ea typeface="Times New Roman"/>
              </a:rPr>
            </a:br>
            <a:r>
              <a:rPr lang="ru-RU" sz="1200" dirty="0" smtClean="0">
                <a:solidFill>
                  <a:srgbClr val="00B050"/>
                </a:solidFill>
                <a:latin typeface="Arial"/>
                <a:ea typeface="Times New Roman"/>
              </a:rPr>
              <a:t> </a:t>
            </a:r>
            <a:r>
              <a:rPr lang="ru-RU" sz="1200" dirty="0" smtClean="0">
                <a:solidFill>
                  <a:srgbClr val="00B050"/>
                </a:solidFill>
              </a:rPr>
              <a:t/>
            </a:r>
            <a:br>
              <a:rPr lang="ru-RU" sz="1200" dirty="0" smtClean="0">
                <a:solidFill>
                  <a:srgbClr val="00B050"/>
                </a:solidFill>
              </a:rPr>
            </a:br>
            <a:r>
              <a:rPr lang="ru-RU" sz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solidFill>
                  <a:srgbClr val="212745">
                    <a:lumMod val="60000"/>
                    <a:lumOff val="4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2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/>
            </a:r>
            <a:br>
              <a:rPr lang="ru-RU" sz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</a:br>
            <a:r>
              <a:rPr lang="ru-RU" sz="1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/>
            </a:r>
            <a:br>
              <a:rPr lang="ru-RU" sz="1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</a:br>
            <a:r>
              <a:rPr lang="ru-RU" sz="1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                                                                                                                </a:t>
            </a:r>
            <a:br>
              <a:rPr lang="ru-RU" sz="1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</a:br>
            <a:r>
              <a:rPr lang="ru-RU" sz="105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7" name="Picture 5" descr="D:\мама рабочий стол\фотографии\здоровье\зона  уедине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" y="4416187"/>
            <a:ext cx="3077641" cy="2037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ама рабочий стол\фотографии\здоровье\авторская  рабо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34" y="4320861"/>
            <a:ext cx="2933629" cy="2132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ама рабочий стол\фотографии\здоровье\экран  настрое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0" y="1028519"/>
            <a:ext cx="1738657" cy="3090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мама рабочий стол\фотографии\здоровье\уголок  здоровь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7"/>
            <a:ext cx="1696098" cy="2597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а рабочий стол\фотографии\здоровье\логопедическая  зо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02" y="2017348"/>
            <a:ext cx="3021661" cy="1843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28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869" y="2565643"/>
            <a:ext cx="2729513" cy="21940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334893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зоны  коррекции: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Восстановление, профилактика и коррекция нарушений двигательных функций и компенсаторных возможностей у детей с проблемами  здоровья через использование нестандартного оборудования и новых технологий в образовательном и коррекционном процессах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5720" y="5013176"/>
            <a:ext cx="8568952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Зоны  коррекции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направленны  на  профилактику:                                    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Профилактика и   коррекция нарушений осанки у дошкольника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D:\мама рабочий стол\фотографии\здоровье\речевой  угол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1443"/>
            <a:ext cx="1872208" cy="2950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ама рабочий стол\фотографии\здоровье\спорт  углок  Трохименк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1512168" cy="2122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1153"/>
            <a:ext cx="6552728" cy="1097607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Тест осанки                 «Машенька»</a:t>
            </a:r>
            <a:b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моя работа\DSCF2162.jpg"/>
          <p:cNvPicPr>
            <a:picLocks noChangeAspect="1" noChangeArrowheads="1"/>
          </p:cNvPicPr>
          <p:nvPr/>
        </p:nvPicPr>
        <p:blipFill>
          <a:blip r:embed="rId2" cstate="print"/>
          <a:srcRect l="14000" t="10101" r="20201" b="16400"/>
          <a:stretch>
            <a:fillRect/>
          </a:stretch>
        </p:blipFill>
        <p:spPr bwMode="auto">
          <a:xfrm>
            <a:off x="323850" y="2782441"/>
            <a:ext cx="2355562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76722" y="459185"/>
            <a:ext cx="7560840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моя работа\DSCF21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72200" y="2825105"/>
            <a:ext cx="2448271" cy="3672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88379" y="1412776"/>
            <a:ext cx="8137525" cy="1044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Чтобы спинку прямо держать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про осанку все нам нужно знать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2708920"/>
            <a:ext cx="3456384" cy="32963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1.Сформировать представление о правильной осанке;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Сформировать навыки правильного положения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деятельности;</a:t>
            </a:r>
          </a:p>
          <a:p>
            <a:pPr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1.Учить фиксировать правильное положение тела, ориентируясь на тест «Машенька»</a:t>
            </a:r>
          </a:p>
          <a:p>
            <a:pPr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Удерживать правильную позу (зафиксировав ее на «Машеньке»), как можно продолжительное время. (не сутулиться, не горбиться, держать спинку правильно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SC03979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528392" cy="2603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0086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722" y="2204864"/>
            <a:ext cx="3304754" cy="2579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51721" y="243619"/>
            <a:ext cx="5688631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Хватит спинушку качать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лечь и отдыхать.                                                                                                                                   Я на коврике лежу, прямо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потолок гляжу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Лежат ровно пяточки плечики, лопаточки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Спинка ровная, прямая,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могла бы быть кривая.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1032" y="1000108"/>
            <a:ext cx="8712968" cy="1204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ерчатки с сюрпризом</a:t>
            </a:r>
          </a:p>
          <a:p>
            <a:pPr lvl="0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коррекция плоскостопия и других нарушений верхних и нижних конечностей, за счет механического действия возникающего, в результате раздражения  на поверхности стопы или на ладони -  бусинками  способствует: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 descr="DSC02829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t="5816" r="5586" b="6937"/>
          <a:stretch>
            <a:fillRect/>
          </a:stretch>
        </p:blipFill>
        <p:spPr bwMode="auto">
          <a:xfrm>
            <a:off x="6228184" y="1988840"/>
            <a:ext cx="2634605" cy="1862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28596" y="0"/>
            <a:ext cx="7992888" cy="126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Профилактика нарушений и развитие верхних конечностей и мелкой моторики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" y="2368260"/>
            <a:ext cx="3836198" cy="438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0001"/>
          <a:stretch>
            <a:fillRect/>
          </a:stretch>
        </p:blipFill>
        <p:spPr>
          <a:xfrm>
            <a:off x="3919884" y="2789889"/>
            <a:ext cx="2599069" cy="1782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919884" y="4365104"/>
            <a:ext cx="48235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Укреплению иммунитета, профилактике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соматических заболеваний и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счет  активизации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массаж «бусинками») биологически активных точек на ступне и на ладони.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Укреплению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мышц свода стопы,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укреплению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связок.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Развитию 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речи, памяти, внимания;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Повышению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эмоционального тонуса, положительного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настроя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всех видах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2885</TotalTime>
  <Words>668</Words>
  <Application>Microsoft Office PowerPoint</Application>
  <PresentationFormat>Экран (4:3)</PresentationFormat>
  <Paragraphs>80</Paragraphs>
  <Slides>20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В групповой комнате выделяются следующие сектора:  сектор сенсорного развития сектор  развития предметно-практической деятельности сектор ознакомления с окружающим и социально-бытовой ориентировки сектор общения и эмоционального развития  сектор  развития мобильности, ориентировки в пространстве      </vt:lpstr>
      <vt:lpstr>Предметно – развивающая среда для инклюзивного образования включает  в  себя: • Обязательная зона коррекции • Уголки уединения • Индивидуальное авторское пространство ребенка  .              1. .                                                                                                                    </vt:lpstr>
      <vt:lpstr>Презентация PowerPoint</vt:lpstr>
      <vt:lpstr>Тест осанки                 «Машенька» ; </vt:lpstr>
      <vt:lpstr>Презентация PowerPoint</vt:lpstr>
      <vt:lpstr>Презентация PowerPoint</vt:lpstr>
      <vt:lpstr>Презентация PowerPoint</vt:lpstr>
      <vt:lpstr>Колючие  мячики                                        Шнуровки  , орешки,        </vt:lpstr>
      <vt:lpstr>Презентация PowerPoint</vt:lpstr>
      <vt:lpstr>Презентация PowerPoint</vt:lpstr>
      <vt:lpstr>Формирование движений циклического характера. Укрепление тазобедренных суставов, профилактика плоскостопия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Инновация коррекция</dc:title>
  <dc:creator>user</dc:creator>
  <cp:lastModifiedBy>User</cp:lastModifiedBy>
  <cp:revision>276</cp:revision>
  <dcterms:created xsi:type="dcterms:W3CDTF">2012-10-31T16:05:35Z</dcterms:created>
  <dcterms:modified xsi:type="dcterms:W3CDTF">2022-02-19T17:45:45Z</dcterms:modified>
</cp:coreProperties>
</file>